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3" r:id="rId3"/>
    <p:sldId id="272" r:id="rId4"/>
    <p:sldId id="274" r:id="rId5"/>
    <p:sldId id="289" r:id="rId6"/>
    <p:sldId id="291" r:id="rId7"/>
    <p:sldId id="295" r:id="rId8"/>
    <p:sldId id="293" r:id="rId9"/>
    <p:sldId id="277" r:id="rId10"/>
    <p:sldId id="294" r:id="rId11"/>
    <p:sldId id="302" r:id="rId12"/>
    <p:sldId id="257" r:id="rId13"/>
    <p:sldId id="259" r:id="rId14"/>
    <p:sldId id="297" r:id="rId15"/>
    <p:sldId id="262" r:id="rId16"/>
    <p:sldId id="279" r:id="rId17"/>
    <p:sldId id="268" r:id="rId18"/>
    <p:sldId id="299" r:id="rId19"/>
    <p:sldId id="300" r:id="rId20"/>
    <p:sldId id="284" r:id="rId21"/>
    <p:sldId id="285" r:id="rId22"/>
    <p:sldId id="286" r:id="rId23"/>
    <p:sldId id="301" r:id="rId24"/>
    <p:sldId id="298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0F0BC7-22D5-4882-8E99-44783C72E7F8}" type="datetimeFigureOut">
              <a:rPr lang="hr-HR" smtClean="0"/>
              <a:pPr/>
              <a:t>2.12.14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CF56AA-9327-488F-AC03-2741E9126A5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dar-21.hr/" TargetMode="External"/><Relationship Id="rId7" Type="http://schemas.openxmlformats.org/officeDocument/2006/relationships/image" Target="../media/image2.emf"/><Relationship Id="rId2" Type="http://schemas.openxmlformats.org/officeDocument/2006/relationships/hyperlink" Target="http://www.grad-zadar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rukturnifondovi.hr/" TargetMode="External"/><Relationship Id="rId5" Type="http://schemas.openxmlformats.org/officeDocument/2006/relationships/hyperlink" Target="http://www.asoo.hr/" TargetMode="External"/><Relationship Id="rId4" Type="http://schemas.openxmlformats.org/officeDocument/2006/relationships/hyperlink" Target="http://www.mzos.h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FFC000"/>
                </a:solidFill>
              </a:rPr>
              <a:t>Škola puna mogućnosti</a:t>
            </a:r>
            <a:endParaRPr lang="hr-HR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/>
              <a:t>Pomoćnici u nastavi za razvoj mogućnosti svih učenika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8083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923925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933686" y="120878"/>
            <a:ext cx="2103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457200"/>
            <a:ext cx="1466850" cy="8667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193513"/>
            <a:ext cx="7956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Ulaganje u budućnost.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Projekt je sufinancirala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Europska unija iz Europskog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Socijalnog fonda.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6672"/>
            <a:ext cx="1190625" cy="8001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357422" y="5500702"/>
            <a:ext cx="4301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/>
              <a:t>Ivana Perić Zrilić, voditeljica projekta</a:t>
            </a:r>
            <a:br>
              <a:rPr lang="hr-HR" dirty="0" smtClean="0"/>
            </a:br>
            <a:r>
              <a:rPr lang="hr-HR" dirty="0" smtClean="0"/>
              <a:t>Zadar, 2. prosinca 2014.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r>
              <a:rPr lang="hr-HR" sz="3200" dirty="0" smtClean="0"/>
              <a:t>Učenici s teškoćama integrirani u redovite odgojno-obrazovne ustanove</a:t>
            </a:r>
          </a:p>
          <a:p>
            <a:endParaRPr lang="hr-HR" sz="3200" dirty="0" smtClean="0"/>
          </a:p>
          <a:p>
            <a:r>
              <a:rPr lang="hr-HR" sz="3200" dirty="0" smtClean="0"/>
              <a:t>Nezaposlene osobe registrirane u evidenciji nezaposlenih HZZ-a</a:t>
            </a:r>
            <a:endParaRPr lang="hr-HR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bg2">
                    <a:lumMod val="25000"/>
                  </a:schemeClr>
                </a:solidFill>
              </a:rPr>
              <a:t>Ciljne skupine</a:t>
            </a:r>
            <a:endParaRPr lang="hr-H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5500702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14290"/>
            <a:ext cx="721523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/>
          </a:bodyPr>
          <a:lstStyle/>
          <a:p>
            <a:r>
              <a:rPr lang="hr-HR" dirty="0" smtClean="0"/>
              <a:t>Učenici s teškoćama predstavljaju posebno ranjivu skupinu djece i mladih ljudi, a njihovo osnaživanje i izjednačavanje u mogućnostima zahtijeva poseban pristup.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Pomoćnici u nastavi pomažu učenicima s teškoćama što samostalnije živjeti sa svojom teškoćom i ne razvijati ovisnost o drugim osobama.</a:t>
            </a:r>
          </a:p>
          <a:p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 smtClean="0">
                <a:solidFill>
                  <a:srgbClr val="FFC000"/>
                </a:solidFill>
              </a:rPr>
              <a:t>Škola puna mogućnosti</a:t>
            </a:r>
            <a:endParaRPr lang="hr-HR"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r>
              <a:rPr lang="hr-HR" dirty="0" smtClean="0"/>
              <a:t>Provedena istraživanja i praktična iskustva ukazuju:</a:t>
            </a:r>
          </a:p>
          <a:p>
            <a:pPr>
              <a:buNone/>
            </a:pPr>
            <a:endParaRPr lang="hr-HR" sz="2000" dirty="0" smtClean="0"/>
          </a:p>
          <a:p>
            <a:pPr lvl="1"/>
            <a:r>
              <a:rPr lang="hr-HR" dirty="0" smtClean="0"/>
              <a:t>na poboljšanje u postizanju odgojno-obrazovnog uspjeha</a:t>
            </a:r>
          </a:p>
          <a:p>
            <a:pPr lvl="1"/>
            <a:r>
              <a:rPr lang="hr-HR" dirty="0" smtClean="0"/>
              <a:t>uspješniju socijalizaciju i emocionalno funkcioniranje</a:t>
            </a:r>
          </a:p>
          <a:p>
            <a:pPr lvl="1"/>
            <a:r>
              <a:rPr lang="hr-HR" dirty="0" smtClean="0"/>
              <a:t>napredak u razvoju vještina i sposobnosti učenika s teškoćama u redovnoj sredini</a:t>
            </a:r>
          </a:p>
          <a:p>
            <a:pPr lvl="1"/>
            <a:r>
              <a:rPr lang="hr-HR" dirty="0" smtClean="0"/>
              <a:t>izjednačavanje njihovih mogućnosti za potpuno uključivanje i osposobljavanje za samostalan život i rad</a:t>
            </a:r>
          </a:p>
          <a:p>
            <a:pPr>
              <a:buNone/>
            </a:pPr>
            <a:r>
              <a:rPr lang="hr-HR" dirty="0" smtClean="0"/>
              <a:t> 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/>
          </a:bodyPr>
          <a:lstStyle/>
          <a:p>
            <a:r>
              <a:rPr lang="hr-HR" sz="3200" dirty="0" smtClean="0"/>
              <a:t>U 7 osnovnih škola Grada Zadra zaposlene su 43 osobe</a:t>
            </a:r>
          </a:p>
          <a:p>
            <a:r>
              <a:rPr lang="hr-HR" sz="3200" dirty="0" smtClean="0"/>
              <a:t>Osobni pomoćnici zaposleni su po ugovoru o radu</a:t>
            </a:r>
          </a:p>
          <a:p>
            <a:r>
              <a:rPr lang="hr-HR" sz="3200" dirty="0" smtClean="0"/>
              <a:t>Plaća pomoćnika je 25,00 kn po satu netto</a:t>
            </a:r>
          </a:p>
          <a:p>
            <a:r>
              <a:rPr lang="hr-HR" sz="3200" dirty="0" smtClean="0"/>
              <a:t>Prije početka rada u školi organizirana je edukacija</a:t>
            </a:r>
          </a:p>
          <a:p>
            <a:endParaRPr lang="hr-HR" sz="3200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Organizator Pučko otvoreno učilište Zadar</a:t>
            </a:r>
          </a:p>
          <a:p>
            <a:r>
              <a:rPr lang="hr-HR" sz="3200" dirty="0" smtClean="0"/>
              <a:t>Edukacija je održana početkom rujna 2014. u Gradskoj knjižnici Zadar</a:t>
            </a:r>
          </a:p>
          <a:p>
            <a:r>
              <a:rPr lang="hr-HR" sz="3200" dirty="0" smtClean="0"/>
              <a:t>Program edukacije u trajanju od 20 sati proveli su stručnjaci defektolozi, psiholozi, pedagozi,liječnici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bg2">
                    <a:lumMod val="25000"/>
                  </a:schemeClr>
                </a:solidFill>
              </a:rPr>
              <a:t>Edukacija</a:t>
            </a:r>
            <a:endParaRPr lang="hr-HR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C:\Users\mlenkic\AppData\Local\Microsoft\Windows\Temporary Internet Files\Content.Outlook\J6CBVLRA\IMG_4467.JPG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00166" y="857232"/>
            <a:ext cx="6357982" cy="4286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	</a:t>
            </a:r>
            <a:r>
              <a:rPr lang="hr-HR" sz="3200" dirty="0" smtClean="0"/>
              <a:t>Udruga socijalnih radnika Zadar – Volonterski centar </a:t>
            </a:r>
          </a:p>
          <a:p>
            <a:r>
              <a:rPr lang="hr-HR" sz="3200" dirty="0" smtClean="0"/>
              <a:t>organizirat će informativna predavanja za javnost o mogućnostima i pravima učenika s teškoćama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bg2">
                    <a:lumMod val="25000"/>
                  </a:schemeClr>
                </a:solidFill>
              </a:rPr>
              <a:t>Uloga Volonterskog centra</a:t>
            </a:r>
            <a:endParaRPr lang="hr-H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ipzrilic\Desktop\559543_106001506265740_105438441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4143380"/>
            <a:ext cx="2500330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provest će se istraživački rad s osobnim pomoćnicima i stručnim suradnicima zaduženim za  prevenciju stresa i motivaciju kako bi učenici s teškoćama sudjelovali u svim aktivnostima. </a:t>
            </a:r>
          </a:p>
          <a:p>
            <a:r>
              <a:rPr lang="hr-HR" dirty="0" smtClean="0"/>
              <a:t>održavanje predavanja pedagoga, psihologa, radnog terapeuta i defektologa</a:t>
            </a:r>
          </a:p>
          <a:p>
            <a:r>
              <a:rPr lang="hr-HR" dirty="0" smtClean="0"/>
              <a:t>na kraju provedbe projekta predstavljanje brošure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bg2">
                    <a:lumMod val="25000"/>
                  </a:schemeClr>
                </a:solidFill>
              </a:rPr>
              <a:t>Uloga Volonterskog centra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sz="3200" dirty="0" smtClean="0"/>
              <a:t>Osigurati vidljivost provedbe svih projektnih aktivnosti</a:t>
            </a:r>
          </a:p>
          <a:p>
            <a:endParaRPr lang="hr-HR" sz="4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bg2">
                    <a:lumMod val="25000"/>
                  </a:schemeClr>
                </a:solidFill>
              </a:rPr>
              <a:t>Uloga Udruge za Down sindrom Zadarske županije</a:t>
            </a:r>
            <a:endParaRPr lang="hr-H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ipzrilic\Desktop\224065_101245806633301_483839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000372"/>
            <a:ext cx="3429024" cy="30718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86182" y="6000768"/>
            <a:ext cx="215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www.zadar-21.hr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/>
          </a:bodyPr>
          <a:lstStyle/>
          <a:p>
            <a:r>
              <a:rPr lang="hr-HR" dirty="0" smtClean="0"/>
              <a:t>Europski socijalni fond</a:t>
            </a:r>
          </a:p>
          <a:p>
            <a:r>
              <a:rPr lang="hr-HR" dirty="0" smtClean="0"/>
              <a:t>Operativni program “Razvoj ljudskih potencijala” 2007.-2013.</a:t>
            </a:r>
          </a:p>
          <a:p>
            <a:r>
              <a:rPr lang="hr-HR" dirty="0" smtClean="0"/>
              <a:t>Poziv na dostavu projektnih prijedloga: </a:t>
            </a:r>
            <a:r>
              <a:rPr lang="hr-HR" i="1" dirty="0" smtClean="0"/>
              <a:t>Osiguravanje pomoćnika učenicima s teškoćama u osnovnoškolskim i srednjoškolskim odgojno-obrazovnim ustanovama</a:t>
            </a:r>
          </a:p>
          <a:p>
            <a:r>
              <a:rPr lang="hr-HR" dirty="0" smtClean="0"/>
              <a:t>Ministrastvo znanosti, obrazovanja i sporta</a:t>
            </a:r>
          </a:p>
          <a:p>
            <a:r>
              <a:rPr lang="hr-HR" dirty="0" smtClean="0"/>
              <a:t>Agencija za strukovno obrazovanje i obrazovanje odraslih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hr-H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r>
              <a:rPr lang="hr-HR" sz="3200" dirty="0" smtClean="0"/>
              <a:t>integracija i socijalizacija djece s teškoćama </a:t>
            </a:r>
          </a:p>
          <a:p>
            <a:r>
              <a:rPr lang="hr-HR" sz="3200" dirty="0" smtClean="0"/>
              <a:t>bolji stav učitelja prema integraciji djece s teškoćama</a:t>
            </a:r>
          </a:p>
          <a:p>
            <a:r>
              <a:rPr lang="hr-HR" sz="3200" dirty="0" smtClean="0"/>
              <a:t>odrastanje djece s posebnim potrebama u prirodnoj okolini</a:t>
            </a:r>
          </a:p>
          <a:p>
            <a:r>
              <a:rPr lang="hr-HR" sz="3200" dirty="0" smtClean="0"/>
              <a:t>prihvaćanje različitosti</a:t>
            </a:r>
          </a:p>
          <a:p>
            <a:pPr>
              <a:buNone/>
            </a:pPr>
            <a:endParaRPr lang="hr-HR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FFC000"/>
                </a:solidFill>
              </a:rPr>
              <a:t>Škola puna mogućnosti je: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>
            <a:normAutofit/>
          </a:bodyPr>
          <a:lstStyle/>
          <a:p>
            <a:r>
              <a:rPr lang="hr-HR" sz="3200" dirty="0" smtClean="0"/>
              <a:t>razvoj </a:t>
            </a:r>
            <a:r>
              <a:rPr lang="hr-HR" sz="3200" dirty="0" smtClean="0"/>
              <a:t>tolerancije</a:t>
            </a:r>
            <a:endParaRPr lang="hr-HR" sz="3200" dirty="0" smtClean="0"/>
          </a:p>
          <a:p>
            <a:r>
              <a:rPr lang="hr-HR" sz="3200" dirty="0" smtClean="0"/>
              <a:t>hrabrost u traženju i primanju pomoći od </a:t>
            </a:r>
            <a:r>
              <a:rPr lang="hr-HR" sz="3200" dirty="0" smtClean="0"/>
              <a:t>drugih</a:t>
            </a:r>
            <a:endParaRPr lang="hr-HR" sz="3200" dirty="0" smtClean="0"/>
          </a:p>
          <a:p>
            <a:r>
              <a:rPr lang="hr-HR" sz="3200" dirty="0" smtClean="0"/>
              <a:t>razvoj kompletne ličnosti</a:t>
            </a:r>
          </a:p>
          <a:p>
            <a:r>
              <a:rPr lang="hr-HR" sz="3200" dirty="0" smtClean="0"/>
              <a:t>jačanje osobnosti djece s </a:t>
            </a:r>
            <a:r>
              <a:rPr lang="hr-HR" sz="3200" dirty="0" smtClean="0"/>
              <a:t>teškoćama</a:t>
            </a:r>
            <a:r>
              <a:rPr lang="hr-HR" sz="3200" dirty="0" smtClean="0"/>
              <a:t> 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FFC000"/>
                </a:solidFill>
              </a:rPr>
              <a:t>Škola puna mogućnosti je: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025897"/>
          </a:xfrm>
        </p:spPr>
        <p:txBody>
          <a:bodyPr>
            <a:normAutofit/>
          </a:bodyPr>
          <a:lstStyle/>
          <a:p>
            <a:r>
              <a:rPr lang="hr-HR" sz="3200" dirty="0" smtClean="0"/>
              <a:t>kvalitetno i jednako dostupno obrazovanje za sve učenike bez obzira na njihove pojedinačne </a:t>
            </a:r>
            <a:r>
              <a:rPr lang="hr-HR" sz="3200" dirty="0" smtClean="0"/>
              <a:t>mogućnosti</a:t>
            </a:r>
          </a:p>
          <a:p>
            <a:pPr>
              <a:buNone/>
            </a:pPr>
            <a:endParaRPr lang="hr-HR" sz="3200" dirty="0" smtClean="0"/>
          </a:p>
          <a:p>
            <a:r>
              <a:rPr lang="hr-HR" sz="3200" dirty="0" smtClean="0"/>
              <a:t>doprinos </a:t>
            </a:r>
            <a:r>
              <a:rPr lang="hr-HR" sz="3200" dirty="0" smtClean="0"/>
              <a:t>kvalitetnom i održivom </a:t>
            </a:r>
            <a:r>
              <a:rPr lang="hr-HR" sz="3200" dirty="0" smtClean="0"/>
              <a:t>obrazovanju</a:t>
            </a:r>
          </a:p>
          <a:p>
            <a:endParaRPr lang="hr-HR" sz="3200" dirty="0" smtClean="0"/>
          </a:p>
          <a:p>
            <a:endParaRPr lang="hr-HR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FFC000"/>
                </a:solidFill>
              </a:rPr>
              <a:t>Škola puna mogućnosti je: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pPr algn="ctr">
              <a:buNone/>
            </a:pPr>
            <a:r>
              <a:rPr lang="hr-HR" dirty="0" smtClean="0"/>
              <a:t>put k ostvarenju konačnog i najvažnijeg cilja:</a:t>
            </a:r>
          </a:p>
          <a:p>
            <a:pPr algn="ctr">
              <a:buNone/>
            </a:pPr>
            <a:r>
              <a:rPr lang="hr-HR" dirty="0" smtClean="0"/>
              <a:t> </a:t>
            </a:r>
          </a:p>
          <a:p>
            <a:pPr algn="ctr">
              <a:buNone/>
            </a:pPr>
            <a:r>
              <a:rPr lang="hr-HR" sz="3200" dirty="0" smtClean="0"/>
              <a:t>osamostaljivanje učenika</a:t>
            </a:r>
            <a:br>
              <a:rPr lang="hr-HR" sz="3200" dirty="0" smtClean="0"/>
            </a:br>
            <a:endParaRPr lang="hr-HR" sz="3200" dirty="0" smtClean="0"/>
          </a:p>
          <a:p>
            <a:pPr algn="ctr">
              <a:buNone/>
            </a:pPr>
            <a:r>
              <a:rPr lang="hr-HR" dirty="0" smtClean="0"/>
              <a:t>koji trebaju naučiti živjeti sa svojom teškoćom i ne razvijati ovisnost o drugoj osobi kako bi, u okviru svojih mogućnosti, mogli voditi samostalan život i dati svoj doprinos društvu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FFC000"/>
                </a:solidFill>
              </a:rPr>
              <a:t>Škola puna mogućnosti je: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/>
          </a:bodyPr>
          <a:lstStyle/>
          <a:p>
            <a:endParaRPr lang="hr-HR" b="1" dirty="0" smtClean="0"/>
          </a:p>
          <a:p>
            <a:r>
              <a:rPr lang="hr-HR" dirty="0" smtClean="0">
                <a:solidFill>
                  <a:srgbClr val="0070C0"/>
                </a:solidFill>
                <a:hlinkClick r:id="rId2"/>
              </a:rPr>
              <a:t>www.grad-zadar.hr</a:t>
            </a:r>
            <a:endParaRPr lang="hr-HR" dirty="0" smtClean="0">
              <a:solidFill>
                <a:srgbClr val="0070C0"/>
              </a:solidFill>
            </a:endParaRPr>
          </a:p>
          <a:p>
            <a:r>
              <a:rPr lang="hr-HR" dirty="0" smtClean="0">
                <a:solidFill>
                  <a:srgbClr val="0070C0"/>
                </a:solidFill>
                <a:hlinkClick r:id="rId3"/>
              </a:rPr>
              <a:t>www.zadar-21.hr</a:t>
            </a:r>
            <a:endParaRPr lang="hr-HR" dirty="0" smtClean="0">
              <a:solidFill>
                <a:srgbClr val="0070C0"/>
              </a:solidFill>
            </a:endParaRPr>
          </a:p>
          <a:p>
            <a:r>
              <a:rPr lang="hr-HR" dirty="0" smtClean="0">
                <a:solidFill>
                  <a:srgbClr val="0070C0"/>
                </a:solidFill>
                <a:hlinkClick r:id="rId4"/>
              </a:rPr>
              <a:t>www.mzos.hr</a:t>
            </a:r>
            <a:endParaRPr lang="hr-HR" dirty="0" smtClean="0">
              <a:solidFill>
                <a:srgbClr val="0070C0"/>
              </a:solidFill>
            </a:endParaRPr>
          </a:p>
          <a:p>
            <a:r>
              <a:rPr lang="hr-HR" dirty="0" smtClean="0">
                <a:solidFill>
                  <a:srgbClr val="0070C0"/>
                </a:solidFill>
                <a:hlinkClick r:id="rId5"/>
              </a:rPr>
              <a:t>www.asoo.hr</a:t>
            </a:r>
            <a:endParaRPr lang="hr-HR" dirty="0" smtClean="0">
              <a:solidFill>
                <a:srgbClr val="0070C0"/>
              </a:solidFill>
            </a:endParaRPr>
          </a:p>
          <a:p>
            <a:r>
              <a:rPr lang="hr-HR" dirty="0" smtClean="0">
                <a:solidFill>
                  <a:srgbClr val="0070C0"/>
                </a:solidFill>
                <a:hlinkClick r:id="rId6"/>
              </a:rPr>
              <a:t>www.strukturnifondovi.hr</a:t>
            </a:r>
            <a:endParaRPr lang="hr-HR" dirty="0" smtClean="0">
              <a:solidFill>
                <a:srgbClr val="0070C0"/>
              </a:solidFill>
            </a:endParaRP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bg2">
                    <a:lumMod val="25000"/>
                  </a:schemeClr>
                </a:solidFill>
              </a:rPr>
              <a:t>Više informacija na:</a:t>
            </a:r>
            <a:endParaRPr lang="hr-H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3357562"/>
            <a:ext cx="364333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Nositelj projekta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hr-HR" sz="3200" b="1" dirty="0" smtClean="0"/>
              <a:t>Grad </a:t>
            </a:r>
            <a:r>
              <a:rPr lang="hr-HR" sz="3200" b="1" dirty="0" smtClean="0"/>
              <a:t>Zadar</a:t>
            </a:r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2800" b="1" dirty="0" smtClean="0"/>
              <a:t>Upravni odjel za odgoj i </a:t>
            </a:r>
            <a:r>
              <a:rPr lang="hr-HR" sz="2800" b="1" dirty="0" smtClean="0"/>
              <a:t>školstvo</a:t>
            </a:r>
          </a:p>
          <a:p>
            <a:pPr algn="ctr"/>
            <a:r>
              <a:rPr lang="hr-HR" sz="2800" b="1" dirty="0" smtClean="0"/>
              <a:t>Upravni odjel za EU fondove</a:t>
            </a:r>
            <a:endParaRPr lang="hr-HR" sz="28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8083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923925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933686" y="120878"/>
            <a:ext cx="2103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457200"/>
            <a:ext cx="1466850" cy="8667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193513"/>
            <a:ext cx="7956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Ulaganje u budućnost.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Projekt je sufinancirala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Europska unija iz Europskog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Socijalnog fonda.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6672"/>
            <a:ext cx="1190625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b="0" dirty="0" smtClean="0">
                <a:solidFill>
                  <a:schemeClr val="accent1">
                    <a:lumMod val="75000"/>
                  </a:schemeClr>
                </a:solidFill>
              </a:rPr>
              <a:t>Vrijednost projekta</a:t>
            </a:r>
            <a:endParaRPr lang="hr-HR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4300" b="1" dirty="0" smtClean="0">
                <a:solidFill>
                  <a:schemeClr val="accent2"/>
                </a:solidFill>
              </a:rPr>
              <a:t>1.977.878,52 kuna</a:t>
            </a:r>
            <a:r>
              <a:rPr lang="hr-HR" sz="3200" b="1" dirty="0" smtClean="0"/>
              <a:t/>
            </a:r>
            <a:br>
              <a:rPr lang="hr-HR" sz="3200" b="1" dirty="0" smtClean="0"/>
            </a:br>
            <a:endParaRPr lang="hr-HR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8083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923925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933686" y="120878"/>
            <a:ext cx="2103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457200"/>
            <a:ext cx="1466850" cy="8667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193513"/>
            <a:ext cx="7956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Ulaganje u budućnost.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Projekt je sufinancirala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Europska unija iz Europskog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Socijalnog fonda.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6672"/>
            <a:ext cx="1190625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b="0" dirty="0" smtClean="0">
                <a:solidFill>
                  <a:schemeClr val="accent1">
                    <a:lumMod val="75000"/>
                  </a:schemeClr>
                </a:solidFill>
              </a:rPr>
              <a:t>Bespovratna sredstva</a:t>
            </a:r>
            <a:endParaRPr lang="hr-HR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4300" b="1" dirty="0" smtClean="0">
                <a:solidFill>
                  <a:schemeClr val="accent2"/>
                </a:solidFill>
              </a:rPr>
              <a:t>1.918.542,16 kuna</a:t>
            </a:r>
            <a:r>
              <a:rPr lang="hr-HR" sz="3200" b="1" dirty="0" smtClean="0"/>
              <a:t/>
            </a:r>
            <a:br>
              <a:rPr lang="hr-HR" sz="3200" b="1" dirty="0" smtClean="0"/>
            </a:br>
            <a:endParaRPr lang="hr-HR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8083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923925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933686" y="120878"/>
            <a:ext cx="2103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457200"/>
            <a:ext cx="1466850" cy="8667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193513"/>
            <a:ext cx="7956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Ulaganje u budućnost.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Projekt je sufinancirala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Europska unija iz Europskog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Socijalnog fonda.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6672"/>
            <a:ext cx="1190625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b="0" dirty="0" smtClean="0">
                <a:solidFill>
                  <a:schemeClr val="bg2">
                    <a:lumMod val="25000"/>
                  </a:schemeClr>
                </a:solidFill>
              </a:rPr>
              <a:t>Provedba projekta</a:t>
            </a:r>
            <a:endParaRPr lang="hr-HR" b="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4300" b="1" dirty="0" smtClean="0">
                <a:solidFill>
                  <a:schemeClr val="accent2"/>
                </a:solidFill>
              </a:rPr>
              <a:t>od 1. kolovoza 2014. do 31. srpnja 2015. godine</a:t>
            </a:r>
            <a:r>
              <a:rPr lang="hr-HR" sz="3200" b="1" dirty="0" smtClean="0"/>
              <a:t/>
            </a:r>
            <a:br>
              <a:rPr lang="hr-HR" sz="3200" b="1" dirty="0" smtClean="0"/>
            </a:br>
            <a:endParaRPr lang="hr-HR" sz="3200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8083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2656"/>
            <a:ext cx="923925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8933686" y="120878"/>
            <a:ext cx="2103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457200"/>
            <a:ext cx="1466850" cy="8667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193513"/>
            <a:ext cx="7956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Ulaganje u budućnost.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Projekt je sufinancirala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Europska unija iz Europskog</a:t>
            </a:r>
            <a:endParaRPr kumimoji="0" lang="hr-H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0913" algn="r"/>
              </a:tabLst>
            </a:pPr>
            <a:r>
              <a:rPr kumimoji="0" lang="hr-H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Socijalnog fonda.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476672"/>
            <a:ext cx="1190625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r>
              <a:rPr lang="hr-HR" dirty="0" smtClean="0"/>
              <a:t>Gradonačelnik je imenovao Povjerenstvo</a:t>
            </a:r>
          </a:p>
          <a:p>
            <a:r>
              <a:rPr lang="hr-HR" dirty="0" smtClean="0"/>
              <a:t>Uloga Povjerenstva:</a:t>
            </a:r>
          </a:p>
          <a:p>
            <a:pPr>
              <a:buNone/>
            </a:pPr>
            <a:endParaRPr lang="hr-HR" sz="1200" dirty="0" smtClean="0"/>
          </a:p>
          <a:p>
            <a:pPr lvl="1"/>
            <a:r>
              <a:rPr lang="hr-HR" sz="2600" dirty="0" smtClean="0"/>
              <a:t>odrediti kriterije prioriteta sukladno vrsti teškoće, stupnju oštećenja, razini posebnih potreba i sl.</a:t>
            </a:r>
          </a:p>
          <a:p>
            <a:pPr lvl="1">
              <a:buNone/>
            </a:pPr>
            <a:endParaRPr lang="hr-HR" sz="1600" dirty="0" smtClean="0"/>
          </a:p>
          <a:p>
            <a:pPr lvl="1"/>
            <a:r>
              <a:rPr lang="hr-HR" sz="2600" dirty="0" smtClean="0"/>
              <a:t>odabir pomoćnika u nastavi sukladno potrebama učenika s teškoćama</a:t>
            </a:r>
            <a:endParaRPr lang="hr-HR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chemeClr val="bg2">
                    <a:lumMod val="25000"/>
                  </a:schemeClr>
                </a:solidFill>
              </a:rPr>
              <a:t>Povjerenstvo za uvođenje osobnih pomoćnika u nastavu</a:t>
            </a:r>
            <a:endParaRPr lang="hr-H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hr-HR" dirty="0" smtClean="0"/>
              <a:t>OŠ Stanovi</a:t>
            </a:r>
          </a:p>
          <a:p>
            <a:r>
              <a:rPr lang="hr-HR" dirty="0" smtClean="0"/>
              <a:t>OŠ Krune Krstića</a:t>
            </a:r>
          </a:p>
          <a:p>
            <a:r>
              <a:rPr lang="hr-HR" dirty="0" smtClean="0"/>
              <a:t>OŠ Petra Preradovića</a:t>
            </a:r>
          </a:p>
          <a:p>
            <a:r>
              <a:rPr lang="hr-HR" dirty="0" smtClean="0"/>
              <a:t>OŠ Šimuna Kožičića Benje</a:t>
            </a:r>
          </a:p>
          <a:p>
            <a:r>
              <a:rPr lang="hr-HR" dirty="0" smtClean="0"/>
              <a:t>OŠ Šime Budinića </a:t>
            </a:r>
          </a:p>
          <a:p>
            <a:r>
              <a:rPr lang="hr-HR" dirty="0" smtClean="0"/>
              <a:t>OŠ Bartula Kašića</a:t>
            </a:r>
          </a:p>
          <a:p>
            <a:r>
              <a:rPr lang="hr-HR" dirty="0" smtClean="0"/>
              <a:t>OŠ Zadarski otoci </a:t>
            </a:r>
          </a:p>
          <a:p>
            <a:endParaRPr lang="hr-HR" dirty="0" smtClean="0"/>
          </a:p>
          <a:p>
            <a:r>
              <a:rPr lang="hr-HR" dirty="0" smtClean="0"/>
              <a:t>Udruga za Down sindrom Zadarske županije</a:t>
            </a:r>
          </a:p>
          <a:p>
            <a:r>
              <a:rPr lang="hr-HR" dirty="0" smtClean="0"/>
              <a:t>Udruga socijalnih radnika – Volonterski centar Zadar</a:t>
            </a:r>
          </a:p>
          <a:p>
            <a:r>
              <a:rPr lang="hr-HR" dirty="0" smtClean="0"/>
              <a:t>Pučko otvoreno učilište Zadar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FFC000"/>
                </a:solidFill>
              </a:rPr>
              <a:t/>
            </a:r>
            <a:br>
              <a:rPr lang="hr-HR" dirty="0" smtClean="0">
                <a:solidFill>
                  <a:srgbClr val="FFC000"/>
                </a:solidFill>
              </a:rPr>
            </a:br>
            <a:r>
              <a:rPr lang="hr-HR" dirty="0" smtClean="0">
                <a:solidFill>
                  <a:schemeClr val="bg2">
                    <a:lumMod val="25000"/>
                  </a:schemeClr>
                </a:solidFill>
              </a:rPr>
              <a:t>Partneri u projektu:</a:t>
            </a:r>
            <a:br>
              <a:rPr lang="hr-HR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hr-HR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Doprinijeti kvalitetnijoj uključenosti učenika s teškoćama u redoviti odgojno-obrazovni sustav</a:t>
            </a:r>
          </a:p>
          <a:p>
            <a:r>
              <a:rPr lang="hr-HR" dirty="0" smtClean="0"/>
              <a:t>Educirati i zaposliti osobe registrirane na tržištu rada kao nezaposlene</a:t>
            </a:r>
          </a:p>
          <a:p>
            <a:r>
              <a:rPr lang="hr-HR" dirty="0" smtClean="0"/>
              <a:t>Osigurati jednake mogućnosti obrazovanja za sve učenike</a:t>
            </a:r>
          </a:p>
          <a:p>
            <a:r>
              <a:rPr lang="hr-HR" dirty="0" smtClean="0"/>
              <a:t>Senzibilizirati javnost o pravima i mogućnostima učenika s teškoćama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 smtClean="0">
                <a:solidFill>
                  <a:schemeClr val="bg2">
                    <a:lumMod val="25000"/>
                  </a:schemeClr>
                </a:solidFill>
              </a:rPr>
              <a:t>Ciljevi projekta:</a:t>
            </a:r>
            <a:endParaRPr lang="hr-HR"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40" y="5840768"/>
            <a:ext cx="1428760" cy="10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600</Words>
  <Application>Microsoft Office PowerPoint</Application>
  <PresentationFormat>On-screen Show (4:3)</PresentationFormat>
  <Paragraphs>131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Škola puna mogućnosti</vt:lpstr>
      <vt:lpstr>Slide 2</vt:lpstr>
      <vt:lpstr>Nositelj projekta</vt:lpstr>
      <vt:lpstr>Vrijednost projekta</vt:lpstr>
      <vt:lpstr>Bespovratna sredstva</vt:lpstr>
      <vt:lpstr>Provedba projekta</vt:lpstr>
      <vt:lpstr>Povjerenstvo za uvođenje osobnih pomoćnika u nastavu</vt:lpstr>
      <vt:lpstr> Partneri u projektu: </vt:lpstr>
      <vt:lpstr>Ciljevi projekta:</vt:lpstr>
      <vt:lpstr>Ciljne skupine</vt:lpstr>
      <vt:lpstr>Slide 11</vt:lpstr>
      <vt:lpstr>Škola puna mogućnosti</vt:lpstr>
      <vt:lpstr>        </vt:lpstr>
      <vt:lpstr>        </vt:lpstr>
      <vt:lpstr>Edukacija</vt:lpstr>
      <vt:lpstr>Slide 16</vt:lpstr>
      <vt:lpstr>Uloga Volonterskog centra</vt:lpstr>
      <vt:lpstr>Uloga Volonterskog centra</vt:lpstr>
      <vt:lpstr>Uloga Udruge za Down sindrom Zadarske županije</vt:lpstr>
      <vt:lpstr>Škola puna mogućnosti je:</vt:lpstr>
      <vt:lpstr>Škola puna mogućnosti je:</vt:lpstr>
      <vt:lpstr>Škola puna mogućnosti je:</vt:lpstr>
      <vt:lpstr>Škola puna mogućnosti je:</vt:lpstr>
      <vt:lpstr>Više informacija na: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puna mogućnosti</dc:title>
  <dc:creator>dkkontic</dc:creator>
  <cp:lastModifiedBy>ipzrilic</cp:lastModifiedBy>
  <cp:revision>94</cp:revision>
  <dcterms:created xsi:type="dcterms:W3CDTF">2014-10-15T10:57:33Z</dcterms:created>
  <dcterms:modified xsi:type="dcterms:W3CDTF">2014-12-02T07:34:36Z</dcterms:modified>
</cp:coreProperties>
</file>